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256" r:id="rId2"/>
    <p:sldId id="257" r:id="rId3"/>
    <p:sldId id="258" r:id="rId4"/>
    <p:sldId id="260" r:id="rId5"/>
    <p:sldId id="261" r:id="rId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8" d="100"/>
          <a:sy n="78" d="100"/>
        </p:scale>
        <p:origin x="-11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D2F32F60-41DF-483A-B6CE-5354564C6F6A}"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32F60-41DF-483A-B6CE-5354564C6F6A}"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2F32F60-41DF-483A-B6CE-5354564C6F6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D17A6FC-B7DA-435A-840D-B0CE36E6D634}" type="datetimeFigureOut">
              <a:rPr lang="ar-IQ" smtClean="0"/>
              <a:pPr/>
              <a:t>11/08/1441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D2F32F60-41DF-483A-B6CE-5354564C6F6A}"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17A6FC-B7DA-435A-840D-B0CE36E6D634}" type="datetimeFigureOut">
              <a:rPr lang="ar-IQ" smtClean="0"/>
              <a:pPr/>
              <a:t>11/08/1441</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F32F60-41DF-483A-B6CE-5354564C6F6A}"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500042"/>
            <a:ext cx="7858180" cy="1428760"/>
          </a:xfrm>
        </p:spPr>
        <p:txBody>
          <a:bodyPr>
            <a:normAutofit/>
          </a:bodyPr>
          <a:lstStyle/>
          <a:p>
            <a:pPr algn="ctr"/>
            <a:r>
              <a:rPr lang="ar-IQ" sz="4400" dirty="0" smtClean="0">
                <a:solidFill>
                  <a:srgbClr val="FFFF00"/>
                </a:solidFill>
              </a:rPr>
              <a:t>مخاطر الكفالات</a:t>
            </a:r>
            <a:endParaRPr lang="ar-IQ" sz="4400" dirty="0">
              <a:solidFill>
                <a:srgbClr val="FFFF00"/>
              </a:solidFill>
            </a:endParaRPr>
          </a:p>
        </p:txBody>
      </p:sp>
      <p:sp>
        <p:nvSpPr>
          <p:cNvPr id="3" name="عنوان فرعي 2"/>
          <p:cNvSpPr>
            <a:spLocks noGrp="1"/>
          </p:cNvSpPr>
          <p:nvPr>
            <p:ph type="subTitle" idx="1"/>
          </p:nvPr>
        </p:nvSpPr>
        <p:spPr>
          <a:xfrm>
            <a:off x="285720" y="2143116"/>
            <a:ext cx="8429684" cy="4357718"/>
          </a:xfrm>
        </p:spPr>
        <p:txBody>
          <a:bodyPr>
            <a:normAutofit lnSpcReduction="10000"/>
          </a:bodyPr>
          <a:lstStyle/>
          <a:p>
            <a:pPr algn="just"/>
            <a:r>
              <a:rPr lang="ar-IQ" dirty="0" smtClean="0"/>
              <a:t>تتعدد مخاطر الكفالات حسب الجهات المستخدمة لها والمحيطة بها , وذلك يعني أن المخاطر التي تحصل في هذا المجال هي مخاطر التسهيلات المصرفية باعتبار أن الكفالات هي أحد أوجه التسهيلات المصرفية حيث يمكن تجزئتها بالشكل التالي : </a:t>
            </a:r>
          </a:p>
          <a:p>
            <a:pPr marL="514350" indent="-514350" algn="just">
              <a:buAutoNum type="arabicPeriod"/>
            </a:pPr>
            <a:r>
              <a:rPr lang="ar-IQ" dirty="0" smtClean="0"/>
              <a:t>مخاطر </a:t>
            </a:r>
            <a:r>
              <a:rPr lang="ar-IQ" dirty="0" smtClean="0"/>
              <a:t>التسهيلات للجهة المستفيدة .</a:t>
            </a:r>
            <a:endParaRPr lang="ar-IQ" dirty="0" smtClean="0"/>
          </a:p>
          <a:p>
            <a:pPr marL="514350" indent="-514350" algn="just">
              <a:buAutoNum type="arabicPeriod"/>
            </a:pPr>
            <a:r>
              <a:rPr lang="ar-IQ" dirty="0" smtClean="0"/>
              <a:t>مخاطر المكفول .</a:t>
            </a:r>
          </a:p>
          <a:p>
            <a:pPr marL="514350" indent="-514350" algn="just">
              <a:buAutoNum type="arabicPeriod"/>
            </a:pPr>
            <a:r>
              <a:rPr lang="ar-IQ" dirty="0" smtClean="0"/>
              <a:t>مخاطر العقد نفسه .</a:t>
            </a:r>
          </a:p>
          <a:p>
            <a:pPr marL="514350" indent="-514350" algn="just">
              <a:buAutoNum type="arabicPeriod"/>
            </a:pPr>
            <a:r>
              <a:rPr lang="ar-IQ" dirty="0" smtClean="0"/>
              <a:t>مخاطر مشاريع التجمع .</a:t>
            </a:r>
          </a:p>
          <a:p>
            <a:pPr marL="514350" indent="-514350" algn="just">
              <a:buAutoNum type="arabicPeriod"/>
            </a:pPr>
            <a:r>
              <a:rPr lang="ar-IQ" dirty="0" smtClean="0"/>
              <a:t>المخاطر السياسية .</a:t>
            </a:r>
          </a:p>
          <a:p>
            <a:pPr marL="514350" indent="-514350" algn="just">
              <a:buAutoNum type="arabicPeriod"/>
            </a:pPr>
            <a:r>
              <a:rPr lang="ar-IQ" dirty="0" smtClean="0"/>
              <a:t>مخاطر التعهد الجزئي .</a:t>
            </a:r>
          </a:p>
          <a:p>
            <a:pPr marL="514350" indent="-514350" algn="just"/>
            <a:endParaRPr lang="ar-IQ"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1285852" y="4948246"/>
            <a:ext cx="857256" cy="857256"/>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73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214290"/>
            <a:ext cx="7858180" cy="714380"/>
          </a:xfrm>
        </p:spPr>
        <p:txBody>
          <a:bodyPr>
            <a:normAutofit/>
          </a:bodyPr>
          <a:lstStyle/>
          <a:p>
            <a:pPr algn="ctr"/>
            <a:r>
              <a:rPr lang="ar-IQ" sz="4400" dirty="0" smtClean="0">
                <a:solidFill>
                  <a:srgbClr val="FFFF00"/>
                </a:solidFill>
              </a:rPr>
              <a:t>مخاطر الكفالات</a:t>
            </a:r>
            <a:endParaRPr lang="ar-IQ" sz="4400" dirty="0">
              <a:solidFill>
                <a:srgbClr val="FFFF00"/>
              </a:solidFill>
            </a:endParaRPr>
          </a:p>
        </p:txBody>
      </p:sp>
      <p:sp>
        <p:nvSpPr>
          <p:cNvPr id="3" name="عنوان فرعي 2"/>
          <p:cNvSpPr>
            <a:spLocks noGrp="1"/>
          </p:cNvSpPr>
          <p:nvPr>
            <p:ph type="subTitle" idx="1"/>
          </p:nvPr>
        </p:nvSpPr>
        <p:spPr>
          <a:xfrm>
            <a:off x="285720" y="1142984"/>
            <a:ext cx="8429684" cy="5429288"/>
          </a:xfrm>
        </p:spPr>
        <p:txBody>
          <a:bodyPr>
            <a:normAutofit lnSpcReduction="10000"/>
          </a:bodyPr>
          <a:lstStyle/>
          <a:p>
            <a:pPr algn="just"/>
            <a:r>
              <a:rPr lang="ar-IQ" dirty="0" smtClean="0">
                <a:solidFill>
                  <a:srgbClr val="FFFF00"/>
                </a:solidFill>
              </a:rPr>
              <a:t>أولاً : مخاطر </a:t>
            </a:r>
            <a:r>
              <a:rPr lang="ar-IQ" dirty="0" smtClean="0">
                <a:solidFill>
                  <a:srgbClr val="FFFF00"/>
                </a:solidFill>
              </a:rPr>
              <a:t>التسهيلات للجهة المستفيدة </a:t>
            </a:r>
            <a:r>
              <a:rPr lang="ar-IQ" dirty="0" smtClean="0">
                <a:solidFill>
                  <a:srgbClr val="FFFF00"/>
                </a:solidFill>
              </a:rPr>
              <a:t>:</a:t>
            </a:r>
          </a:p>
          <a:p>
            <a:pPr algn="just"/>
            <a:r>
              <a:rPr lang="ar-IQ" dirty="0" smtClean="0">
                <a:solidFill>
                  <a:srgbClr val="FFFF00"/>
                </a:solidFill>
              </a:rPr>
              <a:t> </a:t>
            </a:r>
            <a:r>
              <a:rPr lang="ar-IQ" dirty="0" smtClean="0"/>
              <a:t>تمنح المصارف خدمات وتسهيلات متعددة لعملائها سواء كانون عملاء عاديين أو مستوردين وتمنح هذه التسهيلات مثل السحب على المكشوف للعملاء اليوميين وتسهيلات الاعتمادات المستندية للمستوردين والحوالات بسقوف زمنية لإصدار الكفالات , وعلى المصارف المانحة للكفالات الالتزام بالسقف المحدد ومراقبة السقف الممنوح للعميل , وإذا قدم العميل طلب بزيادة هذا السقف فأنه يجب على المصرف دراسة المخاطر الائتمانية للعميل ووضعه المالي سواء في الاستفسار عنه في الأسواق التجارية أو من خلال دائرة المخاطر في البنك المركزي , ومن خلال مراجعة حركة الكفالات فأن المصرف يستطيع وضعهم تحت الرقابة ومتابعة مشاريعهم والتأكد من عدم دخوله عطاءات تضعف قدراتهم المالية أو تعثرهم في تنفيذ العطاءات الكبيرة وبالتالي عدم الإيفاء بالتزاماتهم المصرفية ,  إما فيما يخص العملاء العادين فمخاطر الكفالات تتمحور حول مراقبة إمكانية عجز الجهة المستفيدة عن دفع مستحقات المكفول والالتزام بالاستحقاق القانون لفترة التسديد .  </a:t>
            </a: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214290"/>
            <a:ext cx="7858180" cy="714380"/>
          </a:xfrm>
        </p:spPr>
        <p:txBody>
          <a:bodyPr>
            <a:normAutofit/>
          </a:bodyPr>
          <a:lstStyle/>
          <a:p>
            <a:pPr algn="ctr"/>
            <a:r>
              <a:rPr lang="ar-IQ" sz="4400" dirty="0" smtClean="0">
                <a:solidFill>
                  <a:srgbClr val="FFFF00"/>
                </a:solidFill>
              </a:rPr>
              <a:t>مخاطر الكفالات</a:t>
            </a:r>
            <a:endParaRPr lang="ar-IQ" sz="4400" dirty="0">
              <a:solidFill>
                <a:srgbClr val="FFFF00"/>
              </a:solidFill>
            </a:endParaRPr>
          </a:p>
        </p:txBody>
      </p:sp>
      <p:sp>
        <p:nvSpPr>
          <p:cNvPr id="3" name="عنوان فرعي 2"/>
          <p:cNvSpPr>
            <a:spLocks noGrp="1"/>
          </p:cNvSpPr>
          <p:nvPr>
            <p:ph type="subTitle" idx="1"/>
          </p:nvPr>
        </p:nvSpPr>
        <p:spPr>
          <a:xfrm>
            <a:off x="285720" y="1071546"/>
            <a:ext cx="8429684" cy="5429288"/>
          </a:xfrm>
        </p:spPr>
        <p:txBody>
          <a:bodyPr>
            <a:normAutofit/>
          </a:bodyPr>
          <a:lstStyle/>
          <a:p>
            <a:pPr algn="just"/>
            <a:r>
              <a:rPr lang="ar-IQ" dirty="0" smtClean="0">
                <a:solidFill>
                  <a:srgbClr val="FFFF00"/>
                </a:solidFill>
              </a:rPr>
              <a:t>ثانياً : مخاطر المكفول :</a:t>
            </a:r>
            <a:endParaRPr lang="ar-IQ" sz="1800" b="1" dirty="0" smtClean="0">
              <a:solidFill>
                <a:srgbClr val="FFFF00"/>
              </a:solidFill>
            </a:endParaRPr>
          </a:p>
          <a:p>
            <a:pPr algn="just"/>
            <a:r>
              <a:rPr lang="ar-IQ" sz="2400" dirty="0" smtClean="0"/>
              <a:t>تتمثل مخاطر المكفول بالسمعة الأدبية والمقصود بها بسمعته المسبقة في التعامل مع المصارف وعدم وجود قضايا قانونية عليه , فضلاً عن الملاءة المالية والمقصود بها رصيده المالي أو دخله الثابت وغير المضطرب ومدى قدرته على مواجهة التزاماته اتجاه المصرف .</a:t>
            </a:r>
          </a:p>
          <a:p>
            <a:pPr algn="just"/>
            <a:r>
              <a:rPr lang="ar-IQ" sz="2400" dirty="0" smtClean="0"/>
              <a:t>ويمكن التقليل من هذه المخاطر بواسطة جمع المعلومات والتأكد منها بواسطة دائرة استعلامات المصرف , وتقوم المصارف عادة بتغطية هذا النوع من المخاطر  ( إما برهن موجودات غير منقولة أو أسهم أو سندات ) وفي جميع الأحوال يجب أخذ موافقة الإدارة العامة على الضمانات المطلوبة . </a:t>
            </a:r>
          </a:p>
          <a:p>
            <a:pPr algn="just"/>
            <a:r>
              <a:rPr lang="ar-IQ" sz="2400" dirty="0" smtClean="0">
                <a:solidFill>
                  <a:srgbClr val="FFFF00"/>
                </a:solidFill>
              </a:rPr>
              <a:t>ثالثاً : مخاطر العقد نفسه : </a:t>
            </a:r>
          </a:p>
          <a:p>
            <a:pPr algn="just"/>
            <a:r>
              <a:rPr lang="ar-IQ" sz="2400" dirty="0" smtClean="0"/>
              <a:t>يجب دراسة العقد من جوانبه كافة , لتفادي مخاطره وبعدها يتم تقييم المخاطر أن وجدت , لذلك يفضل أن يطلب العميل دراسة كاملة قبل موعد إغلاق العطاء لأجل </a:t>
            </a:r>
            <a:r>
              <a:rPr lang="ar-IQ" sz="2400" dirty="0" err="1" smtClean="0"/>
              <a:t>اصدار</a:t>
            </a:r>
            <a:r>
              <a:rPr lang="ar-IQ" sz="2400" dirty="0" smtClean="0"/>
              <a:t> الكفالة .</a:t>
            </a:r>
          </a:p>
          <a:p>
            <a:pPr algn="just"/>
            <a:endParaRPr lang="ar-IQ" sz="2000"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214290"/>
            <a:ext cx="7858180" cy="714380"/>
          </a:xfrm>
        </p:spPr>
        <p:txBody>
          <a:bodyPr>
            <a:normAutofit/>
          </a:bodyPr>
          <a:lstStyle/>
          <a:p>
            <a:r>
              <a:rPr lang="ar-IQ" sz="4400" dirty="0" smtClean="0">
                <a:solidFill>
                  <a:srgbClr val="FFFF00"/>
                </a:solidFill>
              </a:rPr>
              <a:t>مخاطر الكفالات :</a:t>
            </a:r>
            <a:endParaRPr lang="ar-IQ" sz="4400" dirty="0">
              <a:solidFill>
                <a:srgbClr val="FFFF00"/>
              </a:solidFill>
            </a:endParaRPr>
          </a:p>
        </p:txBody>
      </p:sp>
      <p:sp>
        <p:nvSpPr>
          <p:cNvPr id="3" name="عنوان فرعي 2"/>
          <p:cNvSpPr>
            <a:spLocks noGrp="1"/>
          </p:cNvSpPr>
          <p:nvPr>
            <p:ph type="subTitle" idx="1"/>
          </p:nvPr>
        </p:nvSpPr>
        <p:spPr>
          <a:xfrm>
            <a:off x="285720" y="1071546"/>
            <a:ext cx="8429684" cy="5429288"/>
          </a:xfrm>
        </p:spPr>
        <p:txBody>
          <a:bodyPr>
            <a:normAutofit/>
          </a:bodyPr>
          <a:lstStyle/>
          <a:p>
            <a:pPr algn="just"/>
            <a:r>
              <a:rPr lang="ar-IQ" sz="2800" dirty="0" smtClean="0">
                <a:solidFill>
                  <a:srgbClr val="FFFF00"/>
                </a:solidFill>
              </a:rPr>
              <a:t>رابعاَ : مخاطر مشاريع التجمع  : </a:t>
            </a:r>
          </a:p>
          <a:p>
            <a:pPr algn="just"/>
            <a:r>
              <a:rPr lang="ar-IQ" sz="2800" dirty="0" smtClean="0"/>
              <a:t>يحصل أحيانا بتقديم طلب كفالة من أحد المقاولين إلى المصرف , وهنا يتطلب إجراء دراسة للعقد الفرعي المكمل للعقد الرئيسي والاطلاع عليه مرة ثانية وكذلك التأكد من إمكانيتهما من الوفاء بالتزاماتهما المقصود ( المقاول الرئيسي والمقاول الفرعي ) .</a:t>
            </a:r>
          </a:p>
          <a:p>
            <a:pPr algn="just"/>
            <a:r>
              <a:rPr lang="ar-IQ" sz="2800" dirty="0" smtClean="0"/>
              <a:t>وتقوم المصارف عادة وعن طريق دائرة الاستعلامات بالاستفسار فيما إذا كان المقاول الرئيسي هو المستفيد من كفالة التعهد الفرعية أو أحد عملاء مصرف ثاني , حيث يحصل أحياناً أن تحال مشاريع وخاصة الكبيرة منها على أكثر من شركة منفذة بدلاً من الإحالة إلى مقاول واحد .</a:t>
            </a:r>
            <a:r>
              <a:rPr lang="ar-IQ" sz="2000" dirty="0" smtClean="0">
                <a:solidFill>
                  <a:srgbClr val="FFFF00"/>
                </a:solidFill>
              </a:rPr>
              <a:t> </a:t>
            </a: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214290"/>
            <a:ext cx="7858180" cy="714380"/>
          </a:xfrm>
        </p:spPr>
        <p:txBody>
          <a:bodyPr>
            <a:normAutofit/>
          </a:bodyPr>
          <a:lstStyle/>
          <a:p>
            <a:pPr algn="ctr"/>
            <a:r>
              <a:rPr lang="ar-IQ" sz="4400" dirty="0" smtClean="0">
                <a:solidFill>
                  <a:srgbClr val="FFFF00"/>
                </a:solidFill>
              </a:rPr>
              <a:t>مخاطر الكفالات </a:t>
            </a:r>
            <a:endParaRPr lang="ar-IQ" sz="4400" dirty="0">
              <a:solidFill>
                <a:srgbClr val="FFFF00"/>
              </a:solidFill>
            </a:endParaRPr>
          </a:p>
        </p:txBody>
      </p:sp>
      <p:sp>
        <p:nvSpPr>
          <p:cNvPr id="3" name="عنوان فرعي 2"/>
          <p:cNvSpPr>
            <a:spLocks noGrp="1"/>
          </p:cNvSpPr>
          <p:nvPr>
            <p:ph type="subTitle" idx="1"/>
          </p:nvPr>
        </p:nvSpPr>
        <p:spPr>
          <a:xfrm>
            <a:off x="285720" y="928670"/>
            <a:ext cx="8429684" cy="5429288"/>
          </a:xfrm>
        </p:spPr>
        <p:txBody>
          <a:bodyPr>
            <a:normAutofit fontScale="85000" lnSpcReduction="20000"/>
          </a:bodyPr>
          <a:lstStyle/>
          <a:p>
            <a:pPr lvl="0" algn="just"/>
            <a:r>
              <a:rPr lang="ar-IQ" sz="2900" dirty="0" smtClean="0">
                <a:solidFill>
                  <a:srgbClr val="FFFF00"/>
                </a:solidFill>
              </a:rPr>
              <a:t>خامساً : المخاطر السياسية : </a:t>
            </a:r>
          </a:p>
          <a:p>
            <a:pPr lvl="0" algn="just"/>
            <a:r>
              <a:rPr lang="ar-IQ" sz="2900" dirty="0" smtClean="0"/>
              <a:t>بما أن موضوع التعامل في الكفالات على مستوى التجارة الخارجية التسهيلات التي تقدمها المصارف  للمستوردين والمصدرين على مستوى التعامل الخارجي أو الدولي لذلك فأن الاستقرار السياسي في تلك البلدان له أثره في تنمية مثل تلك التعاملات أو التسهيلات أو تعرضها لدرجة معينة من المخاطر في حالة غياب أو اضطراب الأوضاع السياسية الذي ينعكس على المؤسسات الحكومية وغير الحكومية من ضمنها المؤسسات المالية والمصرفية .</a:t>
            </a:r>
          </a:p>
          <a:p>
            <a:pPr lvl="0" algn="just"/>
            <a:r>
              <a:rPr lang="ar-IQ" sz="2900" dirty="0" smtClean="0">
                <a:solidFill>
                  <a:srgbClr val="FFFF00"/>
                </a:solidFill>
              </a:rPr>
              <a:t>سادساً : مخاطر التعهد الجزئي :</a:t>
            </a:r>
          </a:p>
          <a:p>
            <a:pPr lvl="0" algn="just"/>
            <a:r>
              <a:rPr lang="ar-IQ" sz="2900" dirty="0" smtClean="0"/>
              <a:t>هي المخاطر التي تنشأ في حالة عدم قدرة المتعامل مع البنك على سبيل المثال مستورد لسلع استهلاكية على تغطية ثمن البضاعة على وفق الاعتماد </a:t>
            </a:r>
            <a:r>
              <a:rPr lang="ar-IQ" sz="2900" dirty="0" err="1" smtClean="0"/>
              <a:t>المستندي</a:t>
            </a:r>
            <a:r>
              <a:rPr lang="ar-IQ" sz="2900" dirty="0" smtClean="0"/>
              <a:t> فيقوم بقديم طلب كفالة بتسديد الجزئي لقيمة البضاعة مثل التسديد شرط بيع البضاعة على التصريف , وفي هذا النوع من الكفالات تتولد مخاطر كبيرة تنشأ نتيجة عدم القدرة على الإيفاء ضمن السقوف التي يمنحها المصرف نتيجة ظروف السوق المضطربة وغير المستقرة . </a:t>
            </a:r>
          </a:p>
          <a:p>
            <a:endParaRPr lang="en-US" dirty="0" smtClean="0"/>
          </a:p>
          <a:p>
            <a:r>
              <a:rPr lang="en-US" dirty="0" smtClean="0"/>
              <a:t> </a:t>
            </a:r>
          </a:p>
          <a:p>
            <a:pPr algn="just">
              <a:buFont typeface="Courier New" pitchFamily="49" charset="0"/>
              <a:buChar char="o"/>
            </a:pPr>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smtClean="0">
              <a:solidFill>
                <a:srgbClr val="FFFF00"/>
              </a:solidFill>
            </a:endParaRPr>
          </a:p>
          <a:p>
            <a:pPr algn="just"/>
            <a:endParaRPr lang="ar-IQ" dirty="0"/>
          </a:p>
        </p:txBody>
      </p:sp>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889</TotalTime>
  <Words>573</Words>
  <Application>Microsoft Office PowerPoint</Application>
  <PresentationFormat>عرض على الشاشة (3:4)‏</PresentationFormat>
  <Paragraphs>113</Paragraphs>
  <Slides>5</Slides>
  <Notes>0</Notes>
  <HiddenSlides>0</HiddenSlides>
  <MMClips>1</MMClips>
  <ScaleCrop>false</ScaleCrop>
  <HeadingPairs>
    <vt:vector size="4" baseType="variant">
      <vt:variant>
        <vt:lpstr>سمة</vt:lpstr>
      </vt:variant>
      <vt:variant>
        <vt:i4>1</vt:i4>
      </vt:variant>
      <vt:variant>
        <vt:lpstr>عناوين الشرائح</vt:lpstr>
      </vt:variant>
      <vt:variant>
        <vt:i4>5</vt:i4>
      </vt:variant>
    </vt:vector>
  </HeadingPairs>
  <TitlesOfParts>
    <vt:vector size="6" baseType="lpstr">
      <vt:lpstr>تدفق</vt:lpstr>
      <vt:lpstr>مخاطر الكفالات</vt:lpstr>
      <vt:lpstr>مخاطر الكفالات</vt:lpstr>
      <vt:lpstr>مخاطر الكفالات</vt:lpstr>
      <vt:lpstr>مخاطر الكفالات :</vt:lpstr>
      <vt:lpstr>مخاطر الكفالات </vt:lpstr>
    </vt:vector>
  </TitlesOfParts>
  <Company>Naim Al Hussaini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واقع قطاع النقل العام في العراق بعد العام 2015 وسبل تطويره</dc:title>
  <dc:creator>user7</dc:creator>
  <cp:lastModifiedBy>user7</cp:lastModifiedBy>
  <cp:revision>92</cp:revision>
  <dcterms:created xsi:type="dcterms:W3CDTF">2019-09-14T09:28:53Z</dcterms:created>
  <dcterms:modified xsi:type="dcterms:W3CDTF">2020-04-04T12:22:45Z</dcterms:modified>
</cp:coreProperties>
</file>